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430" r:id="rId2"/>
    <p:sldId id="431" r:id="rId3"/>
    <p:sldId id="432" r:id="rId4"/>
    <p:sldId id="433" r:id="rId5"/>
    <p:sldId id="451" r:id="rId6"/>
    <p:sldId id="45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100F"/>
    <a:srgbClr val="500000"/>
    <a:srgbClr val="3AA0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A9FB53-DCA4-6E4D-A727-F2582E86B5D3}" v="1" dt="2024-03-14T19:57:26.5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926"/>
    <p:restoredTop sz="89213"/>
  </p:normalViewPr>
  <p:slideViewPr>
    <p:cSldViewPr snapToGrid="0" snapToObjects="1">
      <p:cViewPr varScale="1">
        <p:scale>
          <a:sx n="139" d="100"/>
          <a:sy n="139" d="100"/>
        </p:scale>
        <p:origin x="1832" y="17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23" d="100"/>
          <a:sy n="123" d="100"/>
        </p:scale>
        <p:origin x="-2816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tiff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5F3E31-9781-B24F-87A9-F98653FBF465}" type="datetimeFigureOut">
              <a:rPr lang="en-US" smtClean="0"/>
              <a:t>3/14/24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1F4F8C-1785-AC43-97F9-C9301BD93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76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693989"/>
            <a:ext cx="10363200" cy="1470025"/>
          </a:xfrm>
        </p:spPr>
        <p:txBody>
          <a:bodyPr>
            <a:normAutofit/>
          </a:bodyPr>
          <a:lstStyle>
            <a:lvl1pPr>
              <a:defRPr sz="7000" b="0">
                <a:solidFill>
                  <a:schemeClr val="bg1"/>
                </a:solidFill>
                <a:latin typeface="Tungsten Book" charset="0"/>
                <a:ea typeface="Tungsten Book" charset="0"/>
                <a:cs typeface="Tungsten 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235390"/>
            <a:ext cx="8534400" cy="1189892"/>
          </a:xfrm>
        </p:spPr>
        <p:txBody>
          <a:bodyPr>
            <a:normAutofit/>
          </a:bodyPr>
          <a:lstStyle>
            <a:lvl1pPr marL="0" indent="0" algn="ctr">
              <a:buNone/>
              <a:defRPr sz="28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4CE51-D15A-BB47-9138-751D578D258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FB8FF-E84C-EC49-87A9-5C8301356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60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101601"/>
            <a:ext cx="7687733" cy="1143000"/>
          </a:xfrm>
        </p:spPr>
        <p:txBody>
          <a:bodyPr>
            <a:normAutofit/>
          </a:bodyPr>
          <a:lstStyle>
            <a:lvl1pPr algn="l">
              <a:defRPr sz="4800" b="0">
                <a:solidFill>
                  <a:schemeClr val="bg1"/>
                </a:solidFill>
                <a:latin typeface="Tungsten Book" charset="0"/>
                <a:ea typeface="Tungsten Book" charset="0"/>
                <a:cs typeface="Tungsten 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78844"/>
            <a:ext cx="10972799" cy="4647321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4CE51-D15A-BB47-9138-751D578D258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FB8FF-E84C-EC49-87A9-5C8301356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7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4CE51-D15A-BB47-9138-751D578D258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FB8FF-E84C-EC49-87A9-5C8301356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691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54767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294022"/>
            <a:ext cx="5384800" cy="383214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94022"/>
            <a:ext cx="5384800" cy="383214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4CE51-D15A-BB47-9138-751D578D258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FB8FF-E84C-EC49-87A9-5C8301356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559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66704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307098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946861"/>
            <a:ext cx="5386917" cy="317930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8" y="2307098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8" y="2946861"/>
            <a:ext cx="5389033" cy="317930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4CE51-D15A-BB47-9138-751D578D258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FB8FF-E84C-EC49-87A9-5C8301356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572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4CE51-D15A-BB47-9138-751D578D258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FB8FF-E84C-EC49-87A9-5C8301356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17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11" y="1171075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171075"/>
            <a:ext cx="6815667" cy="495509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11" y="2406317"/>
            <a:ext cx="4011084" cy="37198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4CE51-D15A-BB47-9138-751D578D258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FB8FF-E84C-EC49-87A9-5C8301356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060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106905"/>
            <a:ext cx="7315200" cy="362067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3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4CE51-D15A-BB47-9138-751D578D258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FB8FF-E84C-EC49-87A9-5C8301356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0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10785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341588"/>
            <a:ext cx="10972800" cy="37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4CE51-D15A-BB47-9138-751D578D258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FB8FF-E84C-EC49-87A9-5C8301356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68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</p:sldLayoutIdLst>
  <p:txStyles>
    <p:titleStyle>
      <a:lvl1pPr algn="ctr" defTabSz="457200" rtl="0" eaLnBrk="1" latinLnBrk="0" hangingPunct="1">
        <a:spcBef>
          <a:spcPct val="0"/>
        </a:spcBef>
        <a:buNone/>
        <a:defRPr sz="6000" b="0" i="0" kern="1200" spc="100" baseline="0">
          <a:solidFill>
            <a:schemeClr val="tx1"/>
          </a:solidFill>
          <a:latin typeface="Tungsten Medium" charset="0"/>
          <a:ea typeface="Tungsten Medium" charset="0"/>
          <a:cs typeface="Tungsten Medium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C10FC7-FA92-160C-197A-C9E609D236CF}"/>
              </a:ext>
            </a:extLst>
          </p:cNvPr>
          <p:cNvSpPr txBox="1"/>
          <p:nvPr/>
        </p:nvSpPr>
        <p:spPr>
          <a:xfrm>
            <a:off x="5249730" y="6657945"/>
            <a:ext cx="151836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>
                <a:latin typeface="Avenir Next" panose="020B0503020202020204" pitchFamily="34" charset="0"/>
              </a:rPr>
              <a:t>*Pretty much everything, anyway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C50D4B-85B8-4A2D-4818-C869CB6F6BDE}"/>
              </a:ext>
            </a:extLst>
          </p:cNvPr>
          <p:cNvSpPr txBox="1"/>
          <p:nvPr/>
        </p:nvSpPr>
        <p:spPr>
          <a:xfrm>
            <a:off x="0" y="0"/>
            <a:ext cx="56066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-150">
                <a:solidFill>
                  <a:srgbClr val="650300"/>
                </a:solidFill>
                <a:latin typeface="Avenir Next Medium" panose="020B0503020202020204" pitchFamily="34" charset="0"/>
              </a:rPr>
              <a:t>16S rRNA GENE SEQUENCING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9771FBD-57D6-8CB0-7255-969894EC54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2307"/>
          <a:stretch/>
        </p:blipFill>
        <p:spPr>
          <a:xfrm>
            <a:off x="7398327" y="134471"/>
            <a:ext cx="4610366" cy="60370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C6C42E3-37DA-F9AC-32FB-153D9C13D92F}"/>
              </a:ext>
            </a:extLst>
          </p:cNvPr>
          <p:cNvSpPr txBox="1"/>
          <p:nvPr/>
        </p:nvSpPr>
        <p:spPr>
          <a:xfrm>
            <a:off x="302988" y="1120270"/>
            <a:ext cx="7371646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>
                <a:solidFill>
                  <a:srgbClr val="202124"/>
                </a:solidFill>
                <a:effectLst/>
                <a:latin typeface="Avenir Next" panose="020B0503020202020204" pitchFamily="34" charset="0"/>
              </a:rPr>
              <a:t>encodes the small subunit </a:t>
            </a:r>
            <a:r>
              <a:rPr lang="en-US" sz="2800" b="1" i="0">
                <a:solidFill>
                  <a:srgbClr val="202124"/>
                </a:solidFill>
                <a:effectLst/>
                <a:latin typeface="Avenir Next" panose="020B0503020202020204" pitchFamily="34" charset="0"/>
              </a:rPr>
              <a:t>ribosomal RNA</a:t>
            </a:r>
            <a:r>
              <a:rPr lang="en-US" sz="2800" b="0" i="0">
                <a:solidFill>
                  <a:srgbClr val="202124"/>
                </a:solidFill>
                <a:effectLst/>
                <a:latin typeface="Avenir Next" panose="020B0503020202020204" pitchFamily="34" charset="0"/>
              </a:rPr>
              <a:t> molecules of ribosomes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>
              <a:solidFill>
                <a:srgbClr val="202124"/>
              </a:solidFill>
              <a:latin typeface="Avenir Next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latin typeface="Avenir Next" panose="020B0503020202020204" pitchFamily="34" charset="0"/>
              </a:rPr>
              <a:t>highly conserved, interspersed with hypervariable regions (V1-V9)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>
              <a:latin typeface="Avenir Next" panose="020B05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Avenir Next" panose="020B0503020202020204" pitchFamily="34" charset="0"/>
              </a:rPr>
              <a:t>PCR-based amplicon sequencing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latin typeface="Avenir Next" panose="020B05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95000"/>
                    <a:lumOff val="5000"/>
                  </a:schemeClr>
                </a:solidFill>
                <a:latin typeface="Avenir Next" panose="020B0503020202020204" pitchFamily="34" charset="0"/>
              </a:rPr>
              <a:t>Short-read sequencing (150-250bp)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Avenir Next" panose="020B0503020202020204" pitchFamily="34" charset="0"/>
              </a:rPr>
              <a:t>Genus or higher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00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733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2878">
            <a:extLst>
              <a:ext uri="{FF2B5EF4-FFF2-40B4-BE49-F238E27FC236}">
                <a16:creationId xmlns:a16="http://schemas.microsoft.com/office/drawing/2014/main" id="{5DA5D86F-2B1C-3A4D-9910-2C978E7FFAB8}"/>
              </a:ext>
            </a:extLst>
          </p:cNvPr>
          <p:cNvSpPr/>
          <p:nvPr/>
        </p:nvSpPr>
        <p:spPr>
          <a:xfrm>
            <a:off x="320776" y="3762938"/>
            <a:ext cx="2537697" cy="1700257"/>
          </a:xfrm>
          <a:prstGeom prst="flowChartAlternateProcess">
            <a:avLst/>
          </a:prstGeom>
          <a:solidFill>
            <a:srgbClr val="8E0002"/>
          </a:solidFill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lt1"/>
                </a:solidFill>
                <a:latin typeface="Avenir Next" panose="020B0503020202020204" pitchFamily="34" charset="0"/>
                <a:ea typeface="Calibri"/>
                <a:cs typeface="Calibri"/>
                <a:sym typeface="Calibri"/>
              </a:rPr>
              <a:t>Validate Amplification</a:t>
            </a:r>
          </a:p>
        </p:txBody>
      </p:sp>
      <p:sp>
        <p:nvSpPr>
          <p:cNvPr id="2" name="Shape 2874">
            <a:extLst>
              <a:ext uri="{FF2B5EF4-FFF2-40B4-BE49-F238E27FC236}">
                <a16:creationId xmlns:a16="http://schemas.microsoft.com/office/drawing/2014/main" id="{1E7B7316-A3A7-6B49-82D3-91B2B39F06C2}"/>
              </a:ext>
            </a:extLst>
          </p:cNvPr>
          <p:cNvSpPr/>
          <p:nvPr/>
        </p:nvSpPr>
        <p:spPr>
          <a:xfrm>
            <a:off x="320776" y="748382"/>
            <a:ext cx="2537697" cy="1700257"/>
          </a:xfrm>
          <a:prstGeom prst="flowChartAlternateProcess">
            <a:avLst/>
          </a:prstGeom>
          <a:solidFill>
            <a:srgbClr val="8E0002"/>
          </a:solidFill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lt1"/>
                </a:solidFill>
                <a:latin typeface="Avenir Next" panose="020B0503020202020204" pitchFamily="34" charset="0"/>
                <a:ea typeface="Calibri"/>
                <a:cs typeface="Calibri"/>
                <a:sym typeface="Calibri"/>
              </a:rPr>
              <a:t>Sample</a:t>
            </a:r>
          </a:p>
        </p:txBody>
      </p:sp>
      <p:sp>
        <p:nvSpPr>
          <p:cNvPr id="3" name="Shape 2875">
            <a:extLst>
              <a:ext uri="{FF2B5EF4-FFF2-40B4-BE49-F238E27FC236}">
                <a16:creationId xmlns:a16="http://schemas.microsoft.com/office/drawing/2014/main" id="{1685A5D8-3DD3-4945-AD52-A09361D00C98}"/>
              </a:ext>
            </a:extLst>
          </p:cNvPr>
          <p:cNvSpPr/>
          <p:nvPr/>
        </p:nvSpPr>
        <p:spPr>
          <a:xfrm>
            <a:off x="3356536" y="748382"/>
            <a:ext cx="2537697" cy="1700257"/>
          </a:xfrm>
          <a:prstGeom prst="flowChartAlternateProcess">
            <a:avLst/>
          </a:prstGeom>
          <a:solidFill>
            <a:srgbClr val="8E0002"/>
          </a:solidFill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lt1"/>
                </a:solidFill>
                <a:latin typeface="Avenir Next" panose="020B0503020202020204" pitchFamily="34" charset="0"/>
                <a:ea typeface="Calibri"/>
                <a:cs typeface="Calibri"/>
                <a:sym typeface="Calibri"/>
              </a:rPr>
              <a:t>DNA isolation</a:t>
            </a:r>
          </a:p>
        </p:txBody>
      </p:sp>
      <p:sp>
        <p:nvSpPr>
          <p:cNvPr id="4" name="Shape 2876">
            <a:extLst>
              <a:ext uri="{FF2B5EF4-FFF2-40B4-BE49-F238E27FC236}">
                <a16:creationId xmlns:a16="http://schemas.microsoft.com/office/drawing/2014/main" id="{513DC880-C528-9B44-9B77-DE4CF9BC4C54}"/>
              </a:ext>
            </a:extLst>
          </p:cNvPr>
          <p:cNvSpPr/>
          <p:nvPr/>
        </p:nvSpPr>
        <p:spPr>
          <a:xfrm>
            <a:off x="6415363" y="748381"/>
            <a:ext cx="2537697" cy="1700257"/>
          </a:xfrm>
          <a:prstGeom prst="flowChartAlternateProcess">
            <a:avLst/>
          </a:prstGeom>
          <a:solidFill>
            <a:srgbClr val="8E0002"/>
          </a:solidFill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lt1"/>
                </a:solidFill>
                <a:latin typeface="Avenir Next" panose="020B0503020202020204" pitchFamily="34" charset="0"/>
                <a:ea typeface="Calibri"/>
                <a:cs typeface="Calibri"/>
                <a:sym typeface="Calibri"/>
              </a:rPr>
              <a:t>Amplify DNA</a:t>
            </a:r>
          </a:p>
        </p:txBody>
      </p:sp>
      <p:sp>
        <p:nvSpPr>
          <p:cNvPr id="5" name="Shape 2877">
            <a:extLst>
              <a:ext uri="{FF2B5EF4-FFF2-40B4-BE49-F238E27FC236}">
                <a16:creationId xmlns:a16="http://schemas.microsoft.com/office/drawing/2014/main" id="{B762BB5C-4C0A-6C48-9E38-1775D9C06D72}"/>
              </a:ext>
            </a:extLst>
          </p:cNvPr>
          <p:cNvSpPr/>
          <p:nvPr/>
        </p:nvSpPr>
        <p:spPr>
          <a:xfrm>
            <a:off x="9451123" y="748381"/>
            <a:ext cx="2537697" cy="1700257"/>
          </a:xfrm>
          <a:prstGeom prst="flowChartAlternateProcess">
            <a:avLst/>
          </a:prstGeom>
          <a:solidFill>
            <a:srgbClr val="8E0002"/>
          </a:solidFill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lt1"/>
                </a:solidFill>
                <a:latin typeface="Avenir Next" panose="020B0503020202020204" pitchFamily="34" charset="0"/>
                <a:ea typeface="Calibri"/>
                <a:cs typeface="Calibri"/>
                <a:sym typeface="Calibri"/>
              </a:rPr>
              <a:t>Purify DNA</a:t>
            </a:r>
          </a:p>
        </p:txBody>
      </p:sp>
      <p:sp>
        <p:nvSpPr>
          <p:cNvPr id="6" name="Shape 2879">
            <a:extLst>
              <a:ext uri="{FF2B5EF4-FFF2-40B4-BE49-F238E27FC236}">
                <a16:creationId xmlns:a16="http://schemas.microsoft.com/office/drawing/2014/main" id="{7474E22B-5EE6-F14C-840C-2382C9771DD6}"/>
              </a:ext>
            </a:extLst>
          </p:cNvPr>
          <p:cNvSpPr/>
          <p:nvPr/>
        </p:nvSpPr>
        <p:spPr>
          <a:xfrm>
            <a:off x="3356535" y="3762938"/>
            <a:ext cx="2537697" cy="1700257"/>
          </a:xfrm>
          <a:prstGeom prst="flowChartAlternateProcess">
            <a:avLst/>
          </a:prstGeom>
          <a:solidFill>
            <a:srgbClr val="8E0002"/>
          </a:solidFill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lt1"/>
                </a:solidFill>
                <a:latin typeface="Avenir Next" panose="020B0503020202020204" pitchFamily="34" charset="0"/>
                <a:ea typeface="Calibri"/>
                <a:cs typeface="Calibri"/>
                <a:sym typeface="Calibri"/>
              </a:rPr>
              <a:t>Quantify and Normalize DNA pool</a:t>
            </a:r>
          </a:p>
        </p:txBody>
      </p:sp>
      <p:sp>
        <p:nvSpPr>
          <p:cNvPr id="7" name="Shape 2880">
            <a:extLst>
              <a:ext uri="{FF2B5EF4-FFF2-40B4-BE49-F238E27FC236}">
                <a16:creationId xmlns:a16="http://schemas.microsoft.com/office/drawing/2014/main" id="{12F4CAC4-D687-7F47-A5AB-9D190F6CDA11}"/>
              </a:ext>
            </a:extLst>
          </p:cNvPr>
          <p:cNvSpPr/>
          <p:nvPr/>
        </p:nvSpPr>
        <p:spPr>
          <a:xfrm>
            <a:off x="6415363" y="3762938"/>
            <a:ext cx="2537697" cy="1700257"/>
          </a:xfrm>
          <a:prstGeom prst="flowChartAlternateProcess">
            <a:avLst/>
          </a:prstGeom>
          <a:solidFill>
            <a:srgbClr val="8E0002"/>
          </a:solidFill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lt1"/>
                </a:solidFill>
                <a:latin typeface="Avenir Next" panose="020B0503020202020204" pitchFamily="34" charset="0"/>
                <a:ea typeface="Calibri"/>
                <a:cs typeface="Calibri"/>
                <a:sym typeface="Calibri"/>
              </a:rPr>
              <a:t>Dilute and Denature DNA pool</a:t>
            </a:r>
          </a:p>
        </p:txBody>
      </p:sp>
      <p:sp>
        <p:nvSpPr>
          <p:cNvPr id="8" name="Shape 2881">
            <a:extLst>
              <a:ext uri="{FF2B5EF4-FFF2-40B4-BE49-F238E27FC236}">
                <a16:creationId xmlns:a16="http://schemas.microsoft.com/office/drawing/2014/main" id="{92B4C328-6C36-E64B-A6B2-D996CBED396E}"/>
              </a:ext>
            </a:extLst>
          </p:cNvPr>
          <p:cNvSpPr/>
          <p:nvPr/>
        </p:nvSpPr>
        <p:spPr>
          <a:xfrm>
            <a:off x="9456684" y="3779077"/>
            <a:ext cx="2537697" cy="1700257"/>
          </a:xfrm>
          <a:prstGeom prst="flowChartAlternateProcess">
            <a:avLst/>
          </a:prstGeom>
          <a:solidFill>
            <a:srgbClr val="8E0002"/>
          </a:solidFill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lt1"/>
                </a:solidFill>
                <a:latin typeface="Avenir Next" panose="020B0503020202020204" pitchFamily="34" charset="0"/>
                <a:ea typeface="Calibri"/>
                <a:cs typeface="Calibri"/>
                <a:sym typeface="Calibri"/>
              </a:rPr>
              <a:t>Sequence</a:t>
            </a:r>
          </a:p>
        </p:txBody>
      </p:sp>
      <p:cxnSp>
        <p:nvCxnSpPr>
          <p:cNvPr id="9" name="Shape 2882">
            <a:extLst>
              <a:ext uri="{FF2B5EF4-FFF2-40B4-BE49-F238E27FC236}">
                <a16:creationId xmlns:a16="http://schemas.microsoft.com/office/drawing/2014/main" id="{4446309C-2A6E-6D45-9FBC-C2E0F24E7C26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2858473" y="1598511"/>
            <a:ext cx="498063" cy="0"/>
          </a:xfrm>
          <a:prstGeom prst="straightConnector1">
            <a:avLst/>
          </a:prstGeom>
          <a:noFill/>
          <a:ln w="25400" cap="flat" cmpd="sng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>
            <a:outerShdw blurRad="39999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" name="Shape 2884">
            <a:extLst>
              <a:ext uri="{FF2B5EF4-FFF2-40B4-BE49-F238E27FC236}">
                <a16:creationId xmlns:a16="http://schemas.microsoft.com/office/drawing/2014/main" id="{FEB0AC4A-F2E4-BB40-BDAD-62C4B51AEBB4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8953060" y="1598510"/>
            <a:ext cx="498063" cy="0"/>
          </a:xfrm>
          <a:prstGeom prst="straightConnector1">
            <a:avLst/>
          </a:prstGeom>
          <a:noFill/>
          <a:ln w="25400" cap="flat" cmpd="sng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>
            <a:outerShdw blurRad="39999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1" name="Shape 2885">
            <a:extLst>
              <a:ext uri="{FF2B5EF4-FFF2-40B4-BE49-F238E27FC236}">
                <a16:creationId xmlns:a16="http://schemas.microsoft.com/office/drawing/2014/main" id="{C9022708-7623-964A-A563-C06724E75781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1589625" y="2448638"/>
            <a:ext cx="9130347" cy="1314300"/>
          </a:xfrm>
          <a:prstGeom prst="straightConnector1">
            <a:avLst/>
          </a:prstGeom>
          <a:noFill/>
          <a:ln w="25400" cap="flat" cmpd="sng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>
            <a:outerShdw blurRad="39999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2" name="Shape 2886">
            <a:extLst>
              <a:ext uri="{FF2B5EF4-FFF2-40B4-BE49-F238E27FC236}">
                <a16:creationId xmlns:a16="http://schemas.microsoft.com/office/drawing/2014/main" id="{56EA0424-39CB-EA4E-89EF-983EC1ED203E}"/>
              </a:ext>
            </a:extLst>
          </p:cNvPr>
          <p:cNvCxnSpPr>
            <a:endCxn id="6" idx="1"/>
          </p:cNvCxnSpPr>
          <p:nvPr/>
        </p:nvCxnSpPr>
        <p:spPr>
          <a:xfrm>
            <a:off x="2858473" y="4613067"/>
            <a:ext cx="498062" cy="0"/>
          </a:xfrm>
          <a:prstGeom prst="straightConnector1">
            <a:avLst/>
          </a:prstGeom>
          <a:noFill/>
          <a:ln w="25400" cap="flat" cmpd="sng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>
            <a:outerShdw blurRad="39999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3" name="Shape 2887">
            <a:extLst>
              <a:ext uri="{FF2B5EF4-FFF2-40B4-BE49-F238E27FC236}">
                <a16:creationId xmlns:a16="http://schemas.microsoft.com/office/drawing/2014/main" id="{2AA3B477-4C90-F648-B62C-F996D2E89846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5894232" y="4613067"/>
            <a:ext cx="521131" cy="0"/>
          </a:xfrm>
          <a:prstGeom prst="straightConnector1">
            <a:avLst/>
          </a:prstGeom>
          <a:noFill/>
          <a:ln w="25400" cap="flat" cmpd="sng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>
            <a:outerShdw blurRad="39999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5" name="Shape 2883">
            <a:extLst>
              <a:ext uri="{FF2B5EF4-FFF2-40B4-BE49-F238E27FC236}">
                <a16:creationId xmlns:a16="http://schemas.microsoft.com/office/drawing/2014/main" id="{E7A155D1-2B39-6B49-82EA-BCE7E37C5092}"/>
              </a:ext>
            </a:extLst>
          </p:cNvPr>
          <p:cNvCxnSpPr/>
          <p:nvPr/>
        </p:nvCxnSpPr>
        <p:spPr>
          <a:xfrm flipV="1">
            <a:off x="5894233" y="1598510"/>
            <a:ext cx="521130" cy="1"/>
          </a:xfrm>
          <a:prstGeom prst="straightConnector1">
            <a:avLst/>
          </a:prstGeom>
          <a:noFill/>
          <a:ln w="25400" cap="flat" cmpd="sng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>
            <a:outerShdw blurRad="39999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6" name="Shape 2888">
            <a:extLst>
              <a:ext uri="{FF2B5EF4-FFF2-40B4-BE49-F238E27FC236}">
                <a16:creationId xmlns:a16="http://schemas.microsoft.com/office/drawing/2014/main" id="{7AFF7903-0FBB-D84D-99C2-92CB1318EEF8}"/>
              </a:ext>
            </a:extLst>
          </p:cNvPr>
          <p:cNvCxnSpPr/>
          <p:nvPr/>
        </p:nvCxnSpPr>
        <p:spPr>
          <a:xfrm>
            <a:off x="8953060" y="4613067"/>
            <a:ext cx="503624" cy="16139"/>
          </a:xfrm>
          <a:prstGeom prst="straightConnector1">
            <a:avLst/>
          </a:prstGeom>
          <a:noFill/>
          <a:ln w="25400" cap="flat" cmpd="sng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>
            <a:outerShdw blurRad="39999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6B70E68-6C87-58C2-5F73-8AD2385AD3DF}"/>
              </a:ext>
            </a:extLst>
          </p:cNvPr>
          <p:cNvSpPr txBox="1"/>
          <p:nvPr/>
        </p:nvSpPr>
        <p:spPr>
          <a:xfrm>
            <a:off x="0" y="0"/>
            <a:ext cx="43735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650300"/>
                </a:solidFill>
                <a:latin typeface="Avenir Next Medium" panose="020B0503020202020204" pitchFamily="34" charset="0"/>
              </a:rPr>
              <a:t>TYPICAL WORKFLOW</a:t>
            </a:r>
          </a:p>
        </p:txBody>
      </p:sp>
    </p:spTree>
    <p:extLst>
      <p:ext uri="{BB962C8B-B14F-4D97-AF65-F5344CB8AC3E}">
        <p14:creationId xmlns:p14="http://schemas.microsoft.com/office/powerpoint/2010/main" val="3841597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F6B70E68-6C87-58C2-5F73-8AD2385AD3DF}"/>
              </a:ext>
            </a:extLst>
          </p:cNvPr>
          <p:cNvSpPr txBox="1"/>
          <p:nvPr/>
        </p:nvSpPr>
        <p:spPr>
          <a:xfrm>
            <a:off x="0" y="0"/>
            <a:ext cx="36722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650300"/>
                </a:solidFill>
                <a:latin typeface="Avenir Next Medium" panose="020B0503020202020204" pitchFamily="34" charset="0"/>
              </a:rPr>
              <a:t>BIOINFORMATICS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A16789E-472E-4971-4308-6AD02182011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1780" y="434464"/>
            <a:ext cx="10449743" cy="543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827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yellow and black text&#10;&#10;Description automatically generated">
            <a:extLst>
              <a:ext uri="{FF2B5EF4-FFF2-40B4-BE49-F238E27FC236}">
                <a16:creationId xmlns:a16="http://schemas.microsoft.com/office/drawing/2014/main" id="{B94E53DE-D38D-6297-4485-F8A5C761A8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114"/>
          <a:stretch/>
        </p:blipFill>
        <p:spPr>
          <a:xfrm>
            <a:off x="0" y="418834"/>
            <a:ext cx="12192000" cy="551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618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EE22C-FB88-04BA-00BB-567D9C01B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44D6807-0049-5FC9-CBD5-9276957699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346"/>
          <a:stretch/>
        </p:blipFill>
        <p:spPr>
          <a:xfrm>
            <a:off x="25575" y="166251"/>
            <a:ext cx="12170855" cy="582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894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81291-3E9F-1F72-2A58-51CD03C51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00623595-AE88-BF18-6EBD-379D3F349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65" y="430652"/>
            <a:ext cx="11758343" cy="540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086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8584</TotalTime>
  <Words>63</Words>
  <Application>Microsoft Macintosh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Avenir Next</vt:lpstr>
      <vt:lpstr>Avenir Next Medium</vt:lpstr>
      <vt:lpstr>Calibri</vt:lpstr>
      <vt:lpstr>Georgia</vt:lpstr>
      <vt:lpstr>Tungsten Book</vt:lpstr>
      <vt:lpstr>Tungsten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Texas A&amp;M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Larua Root</dc:creator>
  <cp:lastModifiedBy>Pinnell, Lee</cp:lastModifiedBy>
  <cp:revision>65</cp:revision>
  <dcterms:created xsi:type="dcterms:W3CDTF">2017-04-06T15:59:40Z</dcterms:created>
  <dcterms:modified xsi:type="dcterms:W3CDTF">2024-03-14T19:57:36Z</dcterms:modified>
</cp:coreProperties>
</file>

<file path=docProps/thumbnail.jpeg>
</file>